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291" autoAdjust="0"/>
  </p:normalViewPr>
  <p:slideViewPr>
    <p:cSldViewPr>
      <p:cViewPr>
        <p:scale>
          <a:sx n="66" d="100"/>
          <a:sy n="66" d="100"/>
        </p:scale>
        <p:origin x="875" y="-16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642" cy="720199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525" y="1"/>
            <a:ext cx="4300167" cy="720199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1795463"/>
            <a:ext cx="34242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990" tIns="42995" rIns="85990" bIns="429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254" y="6908184"/>
            <a:ext cx="7940132" cy="5653109"/>
          </a:xfrm>
          <a:prstGeom prst="rect">
            <a:avLst/>
          </a:prstGeom>
        </p:spPr>
        <p:txBody>
          <a:bodyPr vert="horz" lIns="85990" tIns="42995" rIns="85990" bIns="4299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565"/>
            <a:ext cx="4301642" cy="720199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525" y="13635565"/>
            <a:ext cx="4300167" cy="720199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hyperlink" Target="mailto:emma.cobbold@hmschool.org.uk" TargetMode="External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23330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Careers is in everything!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 and access to, online career activities and quizzes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least one meaningful encounter with an employer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Impartial group careers advice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46331"/>
          </a:xfrm>
        </p:spPr>
        <p:txBody>
          <a:bodyPr/>
          <a:lstStyle/>
          <a:p>
            <a:r>
              <a:rPr lang="en-US" sz="1400" b="1" dirty="0"/>
              <a:t>Imagine. Believe. Do.</a:t>
            </a:r>
          </a:p>
          <a:p>
            <a:r>
              <a:rPr lang="en-GB" sz="1400" dirty="0"/>
              <a:t>Careers provision is not simply an opportunity, it is an absolute entitlement for all our students</a:t>
            </a:r>
            <a:endParaRPr lang="en-US" sz="14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Emma Cobbold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307777"/>
          </a:xfrm>
        </p:spPr>
        <p:txBody>
          <a:bodyPr/>
          <a:lstStyle/>
          <a:p>
            <a:r>
              <a:rPr lang="en-US" dirty="0">
                <a:hlinkClick r:id="rId3"/>
              </a:rPr>
              <a:t>emma.cobbold@hmschool.org.uk</a:t>
            </a:r>
            <a:r>
              <a:rPr lang="en-US" dirty="0"/>
              <a:t>	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01895 813679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23330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Continued and further access to online and in class career activities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Meaningful encounters with employers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Impartial group careers advice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12311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Understanding of “Preparation for Adulthood”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Active involvement and understanding of Options Evening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about </a:t>
            </a:r>
            <a:r>
              <a:rPr lang="en-US" dirty="0" err="1"/>
              <a:t>Labour</a:t>
            </a:r>
            <a:r>
              <a:rPr lang="en-US" dirty="0"/>
              <a:t> Market Information (LMI) on a local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Impartial careers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Engagement with Local Businesses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LMI on a national and international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Talks and quizzes about 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 encounters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Impartial careers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12311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 encounters, engagement and understanding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Interview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importance of application forms and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 to Duke of Edinburgh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1:1 impartial careers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Matching skills to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Full understanding of future options (apprenticeships, supported internships, job coaches)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1:1 impartial careers advice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Understanding what an Alumni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Fine tuned interview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Ability to demonstrate sound employability skills and good habits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1:1 impartial careers advice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61555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 to the School Careers Leader and impartial careers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“Exploring the World of Work”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Visits to work places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Industry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Visits to work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Enterprise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Involvement in Market Day events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09" y="6968484"/>
            <a:ext cx="3240893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minimum of one (follow up individual or group work) with Transition Officer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Industry speakers and presentations, where possible, tailored to the student’s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Taster Days in Hillingdon Manor School’s Internship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Taster Days in Hillingdon Manor School’s Internship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Careers Projects, Days, Fairs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CV and personal statement 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Options evening, including information on T Levels, Apprenticeships and Internship routes</a:t>
            </a:r>
          </a:p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4" y="9902564"/>
            <a:ext cx="3130315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Targeted 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least one meaningful experience of a workplace or community based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Mock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internal work experience placements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266058" cy="12311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 house activities to reinforce understanding (National Apprenticeship Week, Careers Week)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Increased active participation in Careers Projects, Days, Fairs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internal and external work experience placements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24313" y="12861723"/>
            <a:ext cx="3350590" cy="138499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Targeted Apprenticeship, employer talks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Regular careers exploration sessions 1:1 or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Transition visits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UCAS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internal and external work experience placements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Becoming a member of the School Alumni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Successful move to employment or next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2023/24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Hillingdon Manor 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7E471-2AA1-4894-925F-77A92FA00648}"/>
              </a:ext>
            </a:extLst>
          </p:cNvPr>
          <p:cNvSpPr txBox="1"/>
          <p:nvPr/>
        </p:nvSpPr>
        <p:spPr>
          <a:xfrm>
            <a:off x="2451100" y="12480917"/>
            <a:ext cx="76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b="1" spc="-65" dirty="0">
                <a:solidFill>
                  <a:srgbClr val="00A8A8"/>
                </a:solidFill>
                <a:latin typeface="Lato"/>
                <a:cs typeface="Lato"/>
              </a:rPr>
              <a:t>/14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1D03C2-F1C5-448E-AC3E-F3E7947B36EE}"/>
              </a:ext>
            </a:extLst>
          </p:cNvPr>
          <p:cNvSpPr txBox="1"/>
          <p:nvPr/>
        </p:nvSpPr>
        <p:spPr>
          <a:xfrm>
            <a:off x="9043393" y="12454577"/>
            <a:ext cx="76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b="1" spc="-65" dirty="0">
                <a:solidFill>
                  <a:schemeClr val="accent2"/>
                </a:solidFill>
                <a:latin typeface="Lato"/>
                <a:cs typeface="Lato"/>
              </a:rPr>
              <a:t>/14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668AD-4A70-4651-A1EA-D4EFCEA7BEF7}"/>
              </a:ext>
            </a:extLst>
          </p:cNvPr>
          <p:cNvSpPr txBox="1"/>
          <p:nvPr/>
        </p:nvSpPr>
        <p:spPr>
          <a:xfrm>
            <a:off x="307975" y="4942712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3FC846-A54E-41B4-B5F1-E86A611EC444}"/>
              </a:ext>
            </a:extLst>
          </p:cNvPr>
          <p:cNvSpPr txBox="1"/>
          <p:nvPr/>
        </p:nvSpPr>
        <p:spPr>
          <a:xfrm>
            <a:off x="301625" y="6335443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352CF5-35FA-4B41-AE13-313590D392EF}"/>
              </a:ext>
            </a:extLst>
          </p:cNvPr>
          <p:cNvSpPr txBox="1"/>
          <p:nvPr/>
        </p:nvSpPr>
        <p:spPr>
          <a:xfrm>
            <a:off x="307975" y="7930710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ED2B6C-5761-42CF-A9FC-40FF6A32F346}"/>
              </a:ext>
            </a:extLst>
          </p:cNvPr>
          <p:cNvSpPr txBox="1"/>
          <p:nvPr/>
        </p:nvSpPr>
        <p:spPr>
          <a:xfrm>
            <a:off x="323850" y="9362131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044EA5-5026-4A5A-A42E-E31DD547D4CC}"/>
              </a:ext>
            </a:extLst>
          </p:cNvPr>
          <p:cNvSpPr txBox="1"/>
          <p:nvPr/>
        </p:nvSpPr>
        <p:spPr>
          <a:xfrm>
            <a:off x="320240" y="10873470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799014-9309-4903-A589-728932FAE9E4}"/>
              </a:ext>
            </a:extLst>
          </p:cNvPr>
          <p:cNvSpPr txBox="1"/>
          <p:nvPr/>
        </p:nvSpPr>
        <p:spPr>
          <a:xfrm>
            <a:off x="350997" y="12382172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2C7E02-3883-4A8E-BAA8-CEEBD9E73F29}"/>
              </a:ext>
            </a:extLst>
          </p:cNvPr>
          <p:cNvSpPr txBox="1"/>
          <p:nvPr/>
        </p:nvSpPr>
        <p:spPr>
          <a:xfrm>
            <a:off x="7096353" y="4735165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281202-9FF9-487E-913B-A2DD312793B2}"/>
              </a:ext>
            </a:extLst>
          </p:cNvPr>
          <p:cNvSpPr txBox="1"/>
          <p:nvPr/>
        </p:nvSpPr>
        <p:spPr>
          <a:xfrm>
            <a:off x="7101510" y="6351690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C80DAE-8A54-4622-9A88-E8A307453695}"/>
              </a:ext>
            </a:extLst>
          </p:cNvPr>
          <p:cNvSpPr txBox="1"/>
          <p:nvPr/>
        </p:nvSpPr>
        <p:spPr>
          <a:xfrm>
            <a:off x="7165010" y="7880748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CEBBE0-F2DF-449C-96C6-6500282093DF}"/>
              </a:ext>
            </a:extLst>
          </p:cNvPr>
          <p:cNvSpPr txBox="1"/>
          <p:nvPr/>
        </p:nvSpPr>
        <p:spPr>
          <a:xfrm>
            <a:off x="7165010" y="9295741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3C830C-5B94-47BF-85F2-233A79F404FD}"/>
              </a:ext>
            </a:extLst>
          </p:cNvPr>
          <p:cNvSpPr txBox="1"/>
          <p:nvPr/>
        </p:nvSpPr>
        <p:spPr>
          <a:xfrm>
            <a:off x="7143065" y="10962406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39AA66-7D95-4AE2-921A-CE7E011F5783}"/>
              </a:ext>
            </a:extLst>
          </p:cNvPr>
          <p:cNvSpPr txBox="1"/>
          <p:nvPr/>
        </p:nvSpPr>
        <p:spPr>
          <a:xfrm>
            <a:off x="7176745" y="12355832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430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Emma Cobbold</cp:lastModifiedBy>
  <cp:revision>31</cp:revision>
  <cp:lastPrinted>2023-10-17T12:06:40Z</cp:lastPrinted>
  <dcterms:created xsi:type="dcterms:W3CDTF">2020-04-16T08:53:31Z</dcterms:created>
  <dcterms:modified xsi:type="dcterms:W3CDTF">2023-10-17T12:12:56Z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